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arlow Condensed Semi-Bold" charset="1" panose="00000706000000000000"/>
      <p:regular r:id="rId19"/>
    </p:embeddedFont>
    <p:embeddedFont>
      <p:font typeface="Barlow Condensed Bold" charset="1" panose="00000806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" charset="1" panose="00000500000000000000"/>
      <p:regular r:id="rId22"/>
    </p:embeddedFont>
    <p:embeddedFont>
      <p:font typeface="Lora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png" Type="http://schemas.openxmlformats.org/officeDocument/2006/relationships/image"/><Relationship Id="rId5" Target="../media/image5.pn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6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6.png" Type="http://schemas.openxmlformats.org/officeDocument/2006/relationships/image"/><Relationship Id="rId5" Target="../media/image5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5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40431">
            <a:off x="8109405" y="22122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82503" y="1595003"/>
            <a:ext cx="5757952" cy="7471273"/>
            <a:chOff x="0" y="0"/>
            <a:chExt cx="784914" cy="10184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4914" cy="1018472"/>
            </a:xfrm>
            <a:custGeom>
              <a:avLst/>
              <a:gdLst/>
              <a:ahLst/>
              <a:cxnLst/>
              <a:rect r="r" b="b" t="t" l="l"/>
              <a:pathLst>
                <a:path h="1018472" w="784914">
                  <a:moveTo>
                    <a:pt x="69917" y="0"/>
                  </a:moveTo>
                  <a:lnTo>
                    <a:pt x="714997" y="0"/>
                  </a:lnTo>
                  <a:cubicBezTo>
                    <a:pt x="753612" y="0"/>
                    <a:pt x="784914" y="31303"/>
                    <a:pt x="784914" y="69917"/>
                  </a:cubicBezTo>
                  <a:lnTo>
                    <a:pt x="784914" y="948554"/>
                  </a:lnTo>
                  <a:cubicBezTo>
                    <a:pt x="784914" y="987169"/>
                    <a:pt x="753612" y="1018472"/>
                    <a:pt x="714997" y="1018472"/>
                  </a:cubicBezTo>
                  <a:lnTo>
                    <a:pt x="69917" y="1018472"/>
                  </a:lnTo>
                  <a:cubicBezTo>
                    <a:pt x="31303" y="1018472"/>
                    <a:pt x="0" y="987169"/>
                    <a:pt x="0" y="948554"/>
                  </a:cubicBezTo>
                  <a:lnTo>
                    <a:pt x="0" y="69917"/>
                  </a:lnTo>
                  <a:cubicBezTo>
                    <a:pt x="0" y="31303"/>
                    <a:pt x="31303" y="0"/>
                    <a:pt x="69917" y="0"/>
                  </a:cubicBezTo>
                  <a:close/>
                </a:path>
              </a:pathLst>
            </a:custGeom>
            <a:blipFill>
              <a:blip r:embed="rId5"/>
              <a:stretch>
                <a:fillRect l="-86682" t="-13118" r="-88777" b="-629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6842143">
            <a:off x="-6727646" y="-5312113"/>
            <a:ext cx="15512693" cy="12681626"/>
          </a:xfrm>
          <a:custGeom>
            <a:avLst/>
            <a:gdLst/>
            <a:ahLst/>
            <a:cxnLst/>
            <a:rect r="r" b="b" t="t" l="l"/>
            <a:pathLst>
              <a:path h="12681626" w="15512693">
                <a:moveTo>
                  <a:pt x="0" y="0"/>
                </a:moveTo>
                <a:lnTo>
                  <a:pt x="15512692" y="0"/>
                </a:lnTo>
                <a:lnTo>
                  <a:pt x="15512692" y="12681626"/>
                </a:lnTo>
                <a:lnTo>
                  <a:pt x="0" y="12681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3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81338" y="7606792"/>
            <a:ext cx="3837151" cy="804291"/>
            <a:chOff x="0" y="0"/>
            <a:chExt cx="1010608" cy="211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608" cy="211830"/>
            </a:xfrm>
            <a:custGeom>
              <a:avLst/>
              <a:gdLst/>
              <a:ahLst/>
              <a:cxnLst/>
              <a:rect r="r" b="b" t="t" l="l"/>
              <a:pathLst>
                <a:path h="211830" w="1010608">
                  <a:moveTo>
                    <a:pt x="44388" y="0"/>
                  </a:moveTo>
                  <a:lnTo>
                    <a:pt x="966220" y="0"/>
                  </a:lnTo>
                  <a:cubicBezTo>
                    <a:pt x="977992" y="0"/>
                    <a:pt x="989282" y="4677"/>
                    <a:pt x="997607" y="13001"/>
                  </a:cubicBezTo>
                  <a:cubicBezTo>
                    <a:pt x="1005931" y="21325"/>
                    <a:pt x="1010608" y="32615"/>
                    <a:pt x="1010608" y="44388"/>
                  </a:cubicBezTo>
                  <a:lnTo>
                    <a:pt x="1010608" y="167442"/>
                  </a:lnTo>
                  <a:cubicBezTo>
                    <a:pt x="1010608" y="179214"/>
                    <a:pt x="1005931" y="190505"/>
                    <a:pt x="997607" y="198829"/>
                  </a:cubicBezTo>
                  <a:cubicBezTo>
                    <a:pt x="989282" y="207153"/>
                    <a:pt x="977992" y="211830"/>
                    <a:pt x="966220" y="211830"/>
                  </a:cubicBezTo>
                  <a:lnTo>
                    <a:pt x="44388" y="211830"/>
                  </a:lnTo>
                  <a:cubicBezTo>
                    <a:pt x="32615" y="211830"/>
                    <a:pt x="21325" y="207153"/>
                    <a:pt x="13001" y="198829"/>
                  </a:cubicBezTo>
                  <a:cubicBezTo>
                    <a:pt x="4677" y="190505"/>
                    <a:pt x="0" y="179214"/>
                    <a:pt x="0" y="167442"/>
                  </a:cubicBezTo>
                  <a:lnTo>
                    <a:pt x="0" y="44388"/>
                  </a:lnTo>
                  <a:cubicBezTo>
                    <a:pt x="0" y="32615"/>
                    <a:pt x="4677" y="21325"/>
                    <a:pt x="13001" y="13001"/>
                  </a:cubicBezTo>
                  <a:cubicBezTo>
                    <a:pt x="21325" y="4677"/>
                    <a:pt x="32615" y="0"/>
                    <a:pt x="4438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47650"/>
              <a:ext cx="1010608" cy="459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6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52157" y="3520221"/>
            <a:ext cx="7931482" cy="125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6"/>
              </a:lnSpc>
            </a:pPr>
            <a:r>
              <a:rPr lang="en-US" b="true" sz="8100" spc="-186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LYDO SCHOLARSHIP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2157" y="4756859"/>
            <a:ext cx="9886089" cy="125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6"/>
              </a:lnSpc>
            </a:pPr>
            <a:r>
              <a:rPr lang="en-US" b="true" sz="8100" spc="-186">
                <a:solidFill>
                  <a:srgbClr val="FF654A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MANAGEMENT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68872" y="7689216"/>
            <a:ext cx="3326329" cy="57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5"/>
              </a:lnSpc>
              <a:spcBef>
                <a:spcPct val="0"/>
              </a:spcBef>
            </a:pPr>
            <a:r>
              <a:rPr lang="en-US" b="true" sz="3325" spc="415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TEAM PRACS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8344" y="2662859"/>
            <a:ext cx="9474714" cy="6132871"/>
            <a:chOff x="0" y="0"/>
            <a:chExt cx="1467881" cy="950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7881" cy="950142"/>
            </a:xfrm>
            <a:custGeom>
              <a:avLst/>
              <a:gdLst/>
              <a:ahLst/>
              <a:cxnLst/>
              <a:rect r="r" b="b" t="t" l="l"/>
              <a:pathLst>
                <a:path h="950142" w="1467881">
                  <a:moveTo>
                    <a:pt x="62918" y="0"/>
                  </a:moveTo>
                  <a:lnTo>
                    <a:pt x="1404963" y="0"/>
                  </a:lnTo>
                  <a:cubicBezTo>
                    <a:pt x="1421650" y="0"/>
                    <a:pt x="1437654" y="6629"/>
                    <a:pt x="1449453" y="18428"/>
                  </a:cubicBezTo>
                  <a:cubicBezTo>
                    <a:pt x="1461252" y="30228"/>
                    <a:pt x="1467881" y="46231"/>
                    <a:pt x="1467881" y="62918"/>
                  </a:cubicBezTo>
                  <a:lnTo>
                    <a:pt x="1467881" y="887224"/>
                  </a:lnTo>
                  <a:cubicBezTo>
                    <a:pt x="1467881" y="921973"/>
                    <a:pt x="1439712" y="950142"/>
                    <a:pt x="1404963" y="950142"/>
                  </a:cubicBezTo>
                  <a:lnTo>
                    <a:pt x="62918" y="950142"/>
                  </a:lnTo>
                  <a:cubicBezTo>
                    <a:pt x="46231" y="950142"/>
                    <a:pt x="30228" y="943513"/>
                    <a:pt x="18428" y="931714"/>
                  </a:cubicBezTo>
                  <a:cubicBezTo>
                    <a:pt x="6629" y="919915"/>
                    <a:pt x="0" y="903911"/>
                    <a:pt x="0" y="887224"/>
                  </a:cubicBezTo>
                  <a:lnTo>
                    <a:pt x="0" y="62918"/>
                  </a:lnTo>
                  <a:cubicBezTo>
                    <a:pt x="0" y="28169"/>
                    <a:pt x="28169" y="0"/>
                    <a:pt x="6291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369" r="0" b="-336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7384885">
            <a:off x="12216725" y="-5173309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02806">
            <a:off x="15441527" y="-262808"/>
            <a:ext cx="3635547" cy="4114800"/>
          </a:xfrm>
          <a:custGeom>
            <a:avLst/>
            <a:gdLst/>
            <a:ahLst/>
            <a:cxnLst/>
            <a:rect r="r" b="b" t="t" l="l"/>
            <a:pathLst>
              <a:path h="4114800" w="3635547">
                <a:moveTo>
                  <a:pt x="0" y="0"/>
                </a:moveTo>
                <a:lnTo>
                  <a:pt x="3635546" y="0"/>
                </a:lnTo>
                <a:lnTo>
                  <a:pt x="36355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99872" y="3073311"/>
            <a:ext cx="6659428" cy="593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6"/>
              </a:lnSpc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Switched from SELECT * to specific columns.</a:t>
            </a:r>
          </a:p>
          <a:p>
            <a:pPr algn="l">
              <a:lnSpc>
                <a:spcPts val="3626"/>
              </a:lnSpc>
            </a:pPr>
          </a:p>
          <a:p>
            <a:pPr algn="l">
              <a:lnSpc>
                <a:spcPts val="3626"/>
              </a:lnSpc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Keeps filters (search, barangay, gender).</a:t>
            </a:r>
          </a:p>
          <a:p>
            <a:pPr algn="l">
              <a:lnSpc>
                <a:spcPts val="3626"/>
              </a:lnSpc>
            </a:pPr>
          </a:p>
          <a:p>
            <a:pPr algn="l">
              <a:lnSpc>
                <a:spcPts val="3626"/>
              </a:lnSpc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Uses pagination (10/25/50 per page) to avoid deep paging.</a:t>
            </a:r>
          </a:p>
          <a:p>
            <a:pPr algn="l">
              <a:lnSpc>
                <a:spcPts val="3626"/>
              </a:lnSpc>
            </a:pPr>
          </a:p>
          <a:p>
            <a:pPr algn="l">
              <a:lnSpc>
                <a:spcPts val="3626"/>
              </a:lnSpc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Reduces data load and memory use, improving performance.</a:t>
            </a:r>
          </a:p>
          <a:p>
            <a:pPr algn="l">
              <a:lnSpc>
                <a:spcPts val="3626"/>
              </a:lnSpc>
              <a:spcBef>
                <a:spcPct val="0"/>
              </a:spcBef>
            </a:pPr>
          </a:p>
          <a:p>
            <a:pPr algn="l">
              <a:lnSpc>
                <a:spcPts val="362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45348" y="1085850"/>
            <a:ext cx="14650415" cy="70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b="true" sz="504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Problem 3: The Design or Turning Flaw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84885">
            <a:off x="11660509" y="-4128835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0865858" y="2668448"/>
            <a:ext cx="7422142" cy="7422142"/>
          </a:xfrm>
          <a:custGeom>
            <a:avLst/>
            <a:gdLst/>
            <a:ahLst/>
            <a:cxnLst/>
            <a:rect r="r" b="b" t="t" l="l"/>
            <a:pathLst>
              <a:path h="7422142" w="7422142">
                <a:moveTo>
                  <a:pt x="0" y="0"/>
                </a:moveTo>
                <a:lnTo>
                  <a:pt x="7422142" y="0"/>
                </a:lnTo>
                <a:lnTo>
                  <a:pt x="7422142" y="7422142"/>
                </a:lnTo>
                <a:lnTo>
                  <a:pt x="0" y="7422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49464" y="2336608"/>
            <a:ext cx="10580982" cy="4472066"/>
            <a:chOff x="0" y="0"/>
            <a:chExt cx="2248052" cy="950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48052" cy="950142"/>
            </a:xfrm>
            <a:custGeom>
              <a:avLst/>
              <a:gdLst/>
              <a:ahLst/>
              <a:cxnLst/>
              <a:rect r="r" b="b" t="t" l="l"/>
              <a:pathLst>
                <a:path h="950142" w="2248052">
                  <a:moveTo>
                    <a:pt x="56340" y="0"/>
                  </a:moveTo>
                  <a:lnTo>
                    <a:pt x="2191712" y="0"/>
                  </a:lnTo>
                  <a:cubicBezTo>
                    <a:pt x="2222828" y="0"/>
                    <a:pt x="2248052" y="25224"/>
                    <a:pt x="2248052" y="56340"/>
                  </a:cubicBezTo>
                  <a:lnTo>
                    <a:pt x="2248052" y="893803"/>
                  </a:lnTo>
                  <a:cubicBezTo>
                    <a:pt x="2248052" y="924918"/>
                    <a:pt x="2222828" y="950142"/>
                    <a:pt x="2191712" y="950142"/>
                  </a:cubicBezTo>
                  <a:lnTo>
                    <a:pt x="56340" y="950142"/>
                  </a:lnTo>
                  <a:cubicBezTo>
                    <a:pt x="25224" y="950142"/>
                    <a:pt x="0" y="924918"/>
                    <a:pt x="0" y="893803"/>
                  </a:cubicBezTo>
                  <a:lnTo>
                    <a:pt x="0" y="56340"/>
                  </a:lnTo>
                  <a:cubicBezTo>
                    <a:pt x="0" y="25224"/>
                    <a:pt x="25224" y="0"/>
                    <a:pt x="5634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407" r="0" b="-140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36073" y="2021391"/>
            <a:ext cx="6659428" cy="8668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6"/>
              </a:lnSpc>
            </a:pPr>
            <a:r>
              <a:rPr lang="en-US" sz="2590" spc="11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 in MySQL:</a:t>
            </a:r>
          </a:p>
          <a:p>
            <a:pPr algn="l" marL="559247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Query now returns only 11 specific columns instead of the entire row.</a:t>
            </a:r>
          </a:p>
          <a:p>
            <a:pPr algn="l" marL="559247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Uses a reasonable LIMIT 50 for faster loading and easy pagination.</a:t>
            </a:r>
          </a:p>
          <a:p>
            <a:pPr algn="l">
              <a:lnSpc>
                <a:spcPts val="3626"/>
              </a:lnSpc>
            </a:pPr>
          </a:p>
          <a:p>
            <a:pPr algn="l">
              <a:lnSpc>
                <a:spcPts val="3626"/>
              </a:lnSpc>
            </a:pPr>
            <a:r>
              <a:rPr lang="en-US" sz="2590" spc="11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</a:t>
            </a:r>
            <a:r>
              <a:rPr lang="en-US" sz="2590" spc="11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efits:</a:t>
            </a:r>
          </a:p>
          <a:p>
            <a:pPr algn="l" marL="559247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Less data read from tbl_applicant.</a:t>
            </a:r>
          </a:p>
          <a:p>
            <a:pPr algn="l" marL="559247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Less data sent from MySQL → PHP → browser.</a:t>
            </a:r>
          </a:p>
          <a:p>
            <a:pPr algn="l" marL="559247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Avoids showing unnecessary or sensitive information.</a:t>
            </a:r>
          </a:p>
          <a:p>
            <a:pPr algn="l" marL="559247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Query time is shorter and performance scales better with more records.</a:t>
            </a:r>
          </a:p>
          <a:p>
            <a:pPr algn="l">
              <a:lnSpc>
                <a:spcPts val="3626"/>
              </a:lnSpc>
              <a:spcBef>
                <a:spcPct val="0"/>
              </a:spcBef>
            </a:pPr>
          </a:p>
          <a:p>
            <a:pPr algn="l">
              <a:lnSpc>
                <a:spcPts val="362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454027" y="702904"/>
            <a:ext cx="14650415" cy="70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b="true" sz="504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Problem 3: The Design or Turning Flaw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4845" y="864507"/>
            <a:ext cx="7493764" cy="4361647"/>
          </a:xfrm>
          <a:custGeom>
            <a:avLst/>
            <a:gdLst/>
            <a:ahLst/>
            <a:cxnLst/>
            <a:rect r="r" b="b" t="t" l="l"/>
            <a:pathLst>
              <a:path h="4361647" w="7493764">
                <a:moveTo>
                  <a:pt x="0" y="0"/>
                </a:moveTo>
                <a:lnTo>
                  <a:pt x="7493764" y="0"/>
                </a:lnTo>
                <a:lnTo>
                  <a:pt x="7493764" y="4361648"/>
                </a:lnTo>
                <a:lnTo>
                  <a:pt x="0" y="4361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45" r="0" b="-59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6578" y="4969595"/>
            <a:ext cx="8150298" cy="4743775"/>
          </a:xfrm>
          <a:custGeom>
            <a:avLst/>
            <a:gdLst/>
            <a:ahLst/>
            <a:cxnLst/>
            <a:rect r="r" b="b" t="t" l="l"/>
            <a:pathLst>
              <a:path h="4743775" w="8150298">
                <a:moveTo>
                  <a:pt x="0" y="0"/>
                </a:moveTo>
                <a:lnTo>
                  <a:pt x="8150299" y="0"/>
                </a:lnTo>
                <a:lnTo>
                  <a:pt x="8150299" y="4743774"/>
                </a:lnTo>
                <a:lnTo>
                  <a:pt x="0" y="4743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45" r="0" b="-59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40431">
            <a:off x="8928272" y="4468492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09"/>
                </a:lnTo>
                <a:lnTo>
                  <a:pt x="0" y="14960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76959" y="595526"/>
            <a:ext cx="14650415" cy="961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6"/>
              </a:lnSpc>
            </a:pPr>
            <a:r>
              <a:rPr lang="en-US" b="true" sz="694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Data Optimization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7384885">
            <a:off x="12216725" y="-5173309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42208" y="2197300"/>
            <a:ext cx="8113502" cy="6057710"/>
          </a:xfrm>
          <a:custGeom>
            <a:avLst/>
            <a:gdLst/>
            <a:ahLst/>
            <a:cxnLst/>
            <a:rect r="r" b="b" t="t" l="l"/>
            <a:pathLst>
              <a:path h="6057710" w="8113502">
                <a:moveTo>
                  <a:pt x="0" y="0"/>
                </a:moveTo>
                <a:lnTo>
                  <a:pt x="8113502" y="0"/>
                </a:lnTo>
                <a:lnTo>
                  <a:pt x="8113502" y="6057709"/>
                </a:lnTo>
                <a:lnTo>
                  <a:pt x="0" y="6057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5" r="-640" b="-175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2958" y="2418469"/>
            <a:ext cx="5597539" cy="272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b="true" sz="2590" spc="1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1 : SLOW QUERY ON TBL_APPLICANT</a:t>
            </a:r>
          </a:p>
          <a:p>
            <a:pPr algn="l">
              <a:lnSpc>
                <a:spcPts val="3626"/>
              </a:lnSpc>
            </a:pPr>
          </a:p>
          <a:p>
            <a:pPr algn="l">
              <a:lnSpc>
                <a:spcPts val="3626"/>
              </a:lnSpc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Added index on created_at and brgy to make loading faster.</a:t>
            </a:r>
          </a:p>
          <a:p>
            <a:pPr algn="l">
              <a:lnSpc>
                <a:spcPts val="362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10065" y="5357266"/>
            <a:ext cx="7353875" cy="305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7"/>
              </a:lnSpc>
            </a:pPr>
            <a:r>
              <a:rPr lang="en-US" b="true" sz="2469" spc="11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2 : N+1 QUERIES ON APPLICANT LIST P</a:t>
            </a:r>
            <a:r>
              <a:rPr lang="en-US" b="true" sz="2469" spc="11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 </a:t>
            </a:r>
          </a:p>
          <a:p>
            <a:pPr algn="l">
              <a:lnSpc>
                <a:spcPts val="3457"/>
              </a:lnSpc>
            </a:pPr>
          </a:p>
          <a:p>
            <a:pPr algn="l">
              <a:lnSpc>
                <a:spcPts val="3457"/>
              </a:lnSpc>
            </a:pPr>
            <a:r>
              <a:rPr lang="en-US" sz="2469" spc="1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Used eager loading with with(['barangay', 'school']) to batch queries and reduce load time.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49608" y="6500970"/>
            <a:ext cx="6084238" cy="305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7"/>
              </a:lnSpc>
            </a:pPr>
            <a:r>
              <a:rPr lang="en-US" b="true" sz="2469" spc="11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3 : DESIGN FLAW ON APPLICANT R</a:t>
            </a:r>
            <a:r>
              <a:rPr lang="en-US" b="true" sz="2469" spc="11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ECORDS</a:t>
            </a:r>
          </a:p>
          <a:p>
            <a:pPr algn="l">
              <a:lnSpc>
                <a:spcPts val="3457"/>
              </a:lnSpc>
            </a:pPr>
          </a:p>
          <a:p>
            <a:pPr algn="l">
              <a:lnSpc>
                <a:spcPts val="3457"/>
              </a:lnSpc>
            </a:pPr>
            <a:r>
              <a:rPr lang="en-US" sz="2469" spc="1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n-US" sz="2469" spc="1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 only needed 11 columns and limited it to 50 rows for faster and lighter results.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45568" y="1566344"/>
            <a:ext cx="9385214" cy="1027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6"/>
              </a:lnSpc>
            </a:pPr>
            <a:r>
              <a:rPr lang="en-US" b="true" sz="744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TEAM PRACS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7384885">
            <a:off x="12216725" y="-5173309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49484" y="4752231"/>
            <a:ext cx="6562150" cy="6263870"/>
          </a:xfrm>
          <a:custGeom>
            <a:avLst/>
            <a:gdLst/>
            <a:ahLst/>
            <a:cxnLst/>
            <a:rect r="r" b="b" t="t" l="l"/>
            <a:pathLst>
              <a:path h="6263870" w="6562150">
                <a:moveTo>
                  <a:pt x="0" y="0"/>
                </a:moveTo>
                <a:lnTo>
                  <a:pt x="6562150" y="0"/>
                </a:lnTo>
                <a:lnTo>
                  <a:pt x="6562150" y="6263870"/>
                </a:lnTo>
                <a:lnTo>
                  <a:pt x="0" y="626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71481" y="3937007"/>
            <a:ext cx="3953393" cy="64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8"/>
              </a:lnSpc>
            </a:pPr>
            <a:r>
              <a:rPr lang="en-US" b="true" sz="43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Joanna Marie Arias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71481" y="4598804"/>
            <a:ext cx="3953393" cy="64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8"/>
              </a:lnSpc>
            </a:pPr>
            <a:r>
              <a:rPr lang="en-US" b="true" sz="43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Mark Cagatan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71481" y="5260601"/>
            <a:ext cx="3953393" cy="64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8"/>
              </a:lnSpc>
            </a:pPr>
            <a:r>
              <a:rPr lang="en-US" b="true" sz="43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Jose Allan Jimeniz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71481" y="5922397"/>
            <a:ext cx="3953393" cy="64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8"/>
              </a:lnSpc>
            </a:pPr>
            <a:r>
              <a:rPr lang="en-US" b="true" sz="43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Leah Palmones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71481" y="6584194"/>
            <a:ext cx="3953393" cy="64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8"/>
              </a:lnSpc>
            </a:pPr>
            <a:r>
              <a:rPr lang="en-US" b="true" sz="43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Monica Rabino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71481" y="7241419"/>
            <a:ext cx="3953393" cy="64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8"/>
              </a:lnSpc>
            </a:pPr>
            <a:r>
              <a:rPr lang="en-US" b="true" sz="43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Stephanie Samillano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80414">
            <a:off x="-3807951" y="-4178723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40431">
            <a:off x="10835738" y="398279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9175" y="597193"/>
            <a:ext cx="9069597" cy="4094237"/>
            <a:chOff x="0" y="0"/>
            <a:chExt cx="2535297" cy="11444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5297" cy="1144495"/>
            </a:xfrm>
            <a:custGeom>
              <a:avLst/>
              <a:gdLst/>
              <a:ahLst/>
              <a:cxnLst/>
              <a:rect r="r" b="b" t="t" l="l"/>
              <a:pathLst>
                <a:path h="1144495" w="2535297">
                  <a:moveTo>
                    <a:pt x="65728" y="0"/>
                  </a:moveTo>
                  <a:lnTo>
                    <a:pt x="2469569" y="0"/>
                  </a:lnTo>
                  <a:cubicBezTo>
                    <a:pt x="2487001" y="0"/>
                    <a:pt x="2503719" y="6925"/>
                    <a:pt x="2516046" y="19251"/>
                  </a:cubicBezTo>
                  <a:cubicBezTo>
                    <a:pt x="2528372" y="31578"/>
                    <a:pt x="2535297" y="48296"/>
                    <a:pt x="2535297" y="65728"/>
                  </a:cubicBezTo>
                  <a:lnTo>
                    <a:pt x="2535297" y="1078767"/>
                  </a:lnTo>
                  <a:cubicBezTo>
                    <a:pt x="2535297" y="1115067"/>
                    <a:pt x="2505870" y="1144495"/>
                    <a:pt x="2469569" y="1144495"/>
                  </a:cubicBezTo>
                  <a:lnTo>
                    <a:pt x="65728" y="1144495"/>
                  </a:lnTo>
                  <a:cubicBezTo>
                    <a:pt x="29427" y="1144495"/>
                    <a:pt x="0" y="1115067"/>
                    <a:pt x="0" y="1078767"/>
                  </a:cubicBezTo>
                  <a:lnTo>
                    <a:pt x="0" y="65728"/>
                  </a:lnTo>
                  <a:cubicBezTo>
                    <a:pt x="0" y="29427"/>
                    <a:pt x="29427" y="0"/>
                    <a:pt x="65728" y="0"/>
                  </a:cubicBezTo>
                  <a:close/>
                </a:path>
              </a:pathLst>
            </a:custGeom>
            <a:blipFill>
              <a:blip r:embed="rId5"/>
              <a:stretch>
                <a:fillRect l="-57" t="0" r="-5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684101" y="5433837"/>
            <a:ext cx="9069597" cy="4094237"/>
            <a:chOff x="0" y="0"/>
            <a:chExt cx="2535297" cy="11444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35297" cy="1144495"/>
            </a:xfrm>
            <a:custGeom>
              <a:avLst/>
              <a:gdLst/>
              <a:ahLst/>
              <a:cxnLst/>
              <a:rect r="r" b="b" t="t" l="l"/>
              <a:pathLst>
                <a:path h="1144495" w="2535297">
                  <a:moveTo>
                    <a:pt x="65728" y="0"/>
                  </a:moveTo>
                  <a:lnTo>
                    <a:pt x="2469569" y="0"/>
                  </a:lnTo>
                  <a:cubicBezTo>
                    <a:pt x="2487001" y="0"/>
                    <a:pt x="2503719" y="6925"/>
                    <a:pt x="2516046" y="19251"/>
                  </a:cubicBezTo>
                  <a:cubicBezTo>
                    <a:pt x="2528372" y="31578"/>
                    <a:pt x="2535297" y="48296"/>
                    <a:pt x="2535297" y="65728"/>
                  </a:cubicBezTo>
                  <a:lnTo>
                    <a:pt x="2535297" y="1078767"/>
                  </a:lnTo>
                  <a:cubicBezTo>
                    <a:pt x="2535297" y="1115067"/>
                    <a:pt x="2505870" y="1144495"/>
                    <a:pt x="2469569" y="1144495"/>
                  </a:cubicBezTo>
                  <a:lnTo>
                    <a:pt x="65728" y="1144495"/>
                  </a:lnTo>
                  <a:cubicBezTo>
                    <a:pt x="29427" y="1144495"/>
                    <a:pt x="0" y="1115067"/>
                    <a:pt x="0" y="1078767"/>
                  </a:cubicBezTo>
                  <a:lnTo>
                    <a:pt x="0" y="65728"/>
                  </a:lnTo>
                  <a:cubicBezTo>
                    <a:pt x="0" y="29427"/>
                    <a:pt x="29427" y="0"/>
                    <a:pt x="6572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39" r="0" b="-139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10800000">
            <a:off x="13870927" y="20052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44150" y="1652077"/>
            <a:ext cx="7409547" cy="195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4"/>
              </a:lnSpc>
              <a:spcBef>
                <a:spcPct val="0"/>
              </a:spcBef>
            </a:pPr>
            <a:r>
              <a:rPr lang="en-US" b="true" sz="6233" spc="-143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Problem</a:t>
            </a:r>
            <a:r>
              <a:rPr lang="en-US" b="true" sz="6233" spc="-143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 1: Slowest Query (&gt;100ms) -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1884" y="4863241"/>
            <a:ext cx="8212217" cy="502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2"/>
              </a:lnSpc>
            </a:pPr>
            <a:r>
              <a:rPr lang="en-US" sz="273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LOCATION :</a:t>
            </a:r>
          </a:p>
          <a:p>
            <a:pPr algn="l" marL="590343" indent="-295171" lvl="1">
              <a:lnSpc>
                <a:spcPts val="4432"/>
              </a:lnSpc>
              <a:buFont typeface="Arial"/>
              <a:buChar char="•"/>
            </a:pPr>
            <a:r>
              <a:rPr lang="en-US" sz="27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admin staff - applicants -  list of applicants</a:t>
            </a:r>
          </a:p>
          <a:p>
            <a:pPr algn="l">
              <a:lnSpc>
                <a:spcPts val="4432"/>
              </a:lnSpc>
            </a:pPr>
            <a:r>
              <a:rPr lang="en-US" sz="273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:  </a:t>
            </a:r>
          </a:p>
          <a:p>
            <a:pPr algn="l" marL="590343" indent="-295171" lvl="1">
              <a:lnSpc>
                <a:spcPts val="4432"/>
              </a:lnSpc>
              <a:buFont typeface="Arial"/>
              <a:buChar char="•"/>
            </a:pPr>
            <a:r>
              <a:rPr lang="en-US" sz="27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tbl_users</a:t>
            </a:r>
          </a:p>
          <a:p>
            <a:pPr algn="l">
              <a:lnSpc>
                <a:spcPts val="4432"/>
              </a:lnSpc>
            </a:pPr>
            <a:r>
              <a:rPr lang="en-US" sz="273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 : </a:t>
            </a:r>
          </a:p>
          <a:p>
            <a:pPr algn="l" marL="590343" indent="-295171" lvl="1">
              <a:lnSpc>
                <a:spcPts val="4432"/>
              </a:lnSpc>
              <a:buFont typeface="Arial"/>
              <a:buChar char="•"/>
            </a:pPr>
            <a:r>
              <a:rPr lang="en-US" sz="27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identify the slowest query and to enhance the speed.</a:t>
            </a:r>
          </a:p>
          <a:p>
            <a:pPr algn="l" marL="590343" indent="-295171" lvl="1">
              <a:lnSpc>
                <a:spcPts val="4432"/>
              </a:lnSpc>
              <a:buFont typeface="Arial"/>
              <a:buChar char="•"/>
            </a:pPr>
            <a:r>
              <a:rPr lang="en-US" sz="27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BASELINE MEASUREMENT DONE BY PHPMYADMIN USING SQL PROFILING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1521" y="2864858"/>
            <a:ext cx="7422142" cy="7422142"/>
          </a:xfrm>
          <a:custGeom>
            <a:avLst/>
            <a:gdLst/>
            <a:ahLst/>
            <a:cxnLst/>
            <a:rect r="r" b="b" t="t" l="l"/>
            <a:pathLst>
              <a:path h="7422142" w="7422142">
                <a:moveTo>
                  <a:pt x="0" y="0"/>
                </a:moveTo>
                <a:lnTo>
                  <a:pt x="7422142" y="0"/>
                </a:lnTo>
                <a:lnTo>
                  <a:pt x="7422142" y="7422142"/>
                </a:lnTo>
                <a:lnTo>
                  <a:pt x="0" y="742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40431">
            <a:off x="405325" y="4548741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09"/>
                </a:lnTo>
                <a:lnTo>
                  <a:pt x="0" y="14960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5239" y="3553646"/>
            <a:ext cx="11726938" cy="4205096"/>
            <a:chOff x="0" y="0"/>
            <a:chExt cx="2649704" cy="9501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49704" cy="950142"/>
            </a:xfrm>
            <a:custGeom>
              <a:avLst/>
              <a:gdLst/>
              <a:ahLst/>
              <a:cxnLst/>
              <a:rect r="r" b="b" t="t" l="l"/>
              <a:pathLst>
                <a:path h="950142" w="2649704">
                  <a:moveTo>
                    <a:pt x="50834" y="0"/>
                  </a:moveTo>
                  <a:lnTo>
                    <a:pt x="2598870" y="0"/>
                  </a:lnTo>
                  <a:cubicBezTo>
                    <a:pt x="2626944" y="0"/>
                    <a:pt x="2649704" y="22759"/>
                    <a:pt x="2649704" y="50834"/>
                  </a:cubicBezTo>
                  <a:lnTo>
                    <a:pt x="2649704" y="899308"/>
                  </a:lnTo>
                  <a:cubicBezTo>
                    <a:pt x="2649704" y="927383"/>
                    <a:pt x="2626944" y="950142"/>
                    <a:pt x="2598870" y="950142"/>
                  </a:cubicBezTo>
                  <a:lnTo>
                    <a:pt x="50834" y="950142"/>
                  </a:lnTo>
                  <a:cubicBezTo>
                    <a:pt x="22759" y="950142"/>
                    <a:pt x="0" y="927383"/>
                    <a:pt x="0" y="899308"/>
                  </a:cubicBezTo>
                  <a:lnTo>
                    <a:pt x="0" y="50834"/>
                  </a:lnTo>
                  <a:cubicBezTo>
                    <a:pt x="0" y="22759"/>
                    <a:pt x="22759" y="0"/>
                    <a:pt x="50834" y="0"/>
                  </a:cubicBezTo>
                  <a:close/>
                </a:path>
              </a:pathLst>
            </a:custGeom>
            <a:blipFill>
              <a:blip r:embed="rId6"/>
              <a:stretch>
                <a:fillRect l="-1093" t="0" r="-109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485768" y="547846"/>
            <a:ext cx="5485507" cy="880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9"/>
              </a:lnSpc>
            </a:pPr>
            <a:r>
              <a:rPr lang="en-US" sz="2663" spc="12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USED BY :</a:t>
            </a:r>
          </a:p>
          <a:p>
            <a:pPr algn="l" marL="575084" indent="-287542" lvl="1">
              <a:lnSpc>
                <a:spcPts val="3729"/>
              </a:lnSpc>
              <a:buFont typeface="Arial"/>
              <a:buChar char="•"/>
            </a:pPr>
            <a:r>
              <a:rPr lang="en-US" sz="2663" spc="1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applicant records list to load all applicants from the database.</a:t>
            </a:r>
          </a:p>
          <a:p>
            <a:pPr algn="l">
              <a:lnSpc>
                <a:spcPts val="3729"/>
              </a:lnSpc>
            </a:pPr>
          </a:p>
          <a:p>
            <a:pPr algn="l">
              <a:lnSpc>
                <a:spcPts val="3729"/>
              </a:lnSpc>
            </a:pPr>
            <a:r>
              <a:rPr lang="en-US" sz="2663" spc="12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MEASURES ( BEFORE ) :</a:t>
            </a:r>
          </a:p>
          <a:p>
            <a:pPr algn="l" marL="575084" indent="-287542" lvl="1">
              <a:lnSpc>
                <a:spcPts val="3729"/>
              </a:lnSpc>
              <a:buFont typeface="Arial"/>
              <a:buChar char="•"/>
            </a:pPr>
            <a:r>
              <a:rPr lang="en-US" sz="2663" spc="1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0.0038 seconds in phpMyAdmin</a:t>
            </a:r>
          </a:p>
          <a:p>
            <a:pPr algn="l" marL="575084" indent="-287542" lvl="1">
              <a:lnSpc>
                <a:spcPts val="3729"/>
              </a:lnSpc>
              <a:buFont typeface="Arial"/>
              <a:buChar char="•"/>
            </a:pPr>
            <a:r>
              <a:rPr lang="en-US" sz="2663" spc="1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query returns 200 rows from tbl_applicant table</a:t>
            </a:r>
          </a:p>
          <a:p>
            <a:pPr algn="l" marL="575084" indent="-287542" lvl="1">
              <a:lnSpc>
                <a:spcPts val="3729"/>
              </a:lnSpc>
              <a:buFont typeface="Arial"/>
              <a:buChar char="•"/>
            </a:pPr>
            <a:r>
              <a:rPr lang="en-US" sz="2663" spc="1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currently fast, but may slow as the table grow larger</a:t>
            </a:r>
          </a:p>
          <a:p>
            <a:pPr algn="l">
              <a:lnSpc>
                <a:spcPts val="3729"/>
              </a:lnSpc>
            </a:pPr>
          </a:p>
          <a:p>
            <a:pPr algn="l" marL="575084" indent="-287542" lvl="1">
              <a:lnSpc>
                <a:spcPts val="3729"/>
              </a:lnSpc>
              <a:spcBef>
                <a:spcPct val="0"/>
              </a:spcBef>
              <a:buFont typeface="Arial"/>
              <a:buChar char="•"/>
            </a:pPr>
            <a:r>
              <a:rPr lang="en-US" sz="2663" spc="1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ORDER BY CREATED_AT ASC OPERATION MAY BECOME SLOWER IF CREATED_ AT IS NOT INDEXED.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7384885">
            <a:off x="12216725" y="-5173309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1979" y="1104900"/>
            <a:ext cx="9742669" cy="158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5840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Problem 1: Slowest </a:t>
            </a:r>
          </a:p>
          <a:p>
            <a:pPr algn="ctr">
              <a:lnSpc>
                <a:spcPts val="6190"/>
              </a:lnSpc>
            </a:pPr>
            <a:r>
              <a:rPr lang="en-US" b="true" sz="584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Query (&gt;100ms)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979" y="2033590"/>
            <a:ext cx="5859783" cy="1022799"/>
          </a:xfrm>
          <a:custGeom>
            <a:avLst/>
            <a:gdLst/>
            <a:ahLst/>
            <a:cxnLst/>
            <a:rect r="r" b="b" t="t" l="l"/>
            <a:pathLst>
              <a:path h="1022799" w="5859783">
                <a:moveTo>
                  <a:pt x="0" y="0"/>
                </a:moveTo>
                <a:lnTo>
                  <a:pt x="5859784" y="0"/>
                </a:lnTo>
                <a:lnTo>
                  <a:pt x="5859784" y="1022799"/>
                </a:lnTo>
                <a:lnTo>
                  <a:pt x="0" y="1022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1411" y="3408817"/>
            <a:ext cx="12860703" cy="6132871"/>
            <a:chOff x="0" y="0"/>
            <a:chExt cx="1992459" cy="9501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2459" cy="950142"/>
            </a:xfrm>
            <a:custGeom>
              <a:avLst/>
              <a:gdLst/>
              <a:ahLst/>
              <a:cxnLst/>
              <a:rect r="r" b="b" t="t" l="l"/>
              <a:pathLst>
                <a:path h="950142" w="1992459">
                  <a:moveTo>
                    <a:pt x="8428" y="0"/>
                  </a:moveTo>
                  <a:lnTo>
                    <a:pt x="1984032" y="0"/>
                  </a:lnTo>
                  <a:cubicBezTo>
                    <a:pt x="1988686" y="0"/>
                    <a:pt x="1992459" y="3773"/>
                    <a:pt x="1992459" y="8428"/>
                  </a:cubicBezTo>
                  <a:lnTo>
                    <a:pt x="1992459" y="941714"/>
                  </a:lnTo>
                  <a:cubicBezTo>
                    <a:pt x="1992459" y="946369"/>
                    <a:pt x="1988686" y="950142"/>
                    <a:pt x="1984032" y="950142"/>
                  </a:cubicBezTo>
                  <a:lnTo>
                    <a:pt x="8428" y="950142"/>
                  </a:lnTo>
                  <a:cubicBezTo>
                    <a:pt x="3773" y="950142"/>
                    <a:pt x="0" y="946369"/>
                    <a:pt x="0" y="941714"/>
                  </a:cubicBezTo>
                  <a:lnTo>
                    <a:pt x="0" y="8428"/>
                  </a:lnTo>
                  <a:cubicBezTo>
                    <a:pt x="0" y="3773"/>
                    <a:pt x="3773" y="0"/>
                    <a:pt x="842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251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42568" y="1085850"/>
            <a:ext cx="14650415" cy="70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b="true" sz="504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Problem 2: The N+1 Killer (Eager Loading Issue)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78287" y="2358706"/>
            <a:ext cx="4532731" cy="819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212" spc="1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DIAGNOSIS :</a:t>
            </a:r>
          </a:p>
          <a:p>
            <a:pPr algn="l" marL="477663" indent="-238831" lvl="1">
              <a:lnSpc>
                <a:spcPts val="3097"/>
              </a:lnSpc>
              <a:buFont typeface="Arial"/>
              <a:buChar char="•"/>
            </a:pPr>
            <a:r>
              <a:rPr lang="en-US" sz="2212" spc="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query to load the main disbursement record</a:t>
            </a:r>
          </a:p>
          <a:p>
            <a:pPr algn="l" marL="477663" indent="-238831" lvl="1">
              <a:lnSpc>
                <a:spcPts val="3097"/>
              </a:lnSpc>
              <a:buFont typeface="Arial"/>
              <a:buChar char="•"/>
            </a:pPr>
            <a:r>
              <a:rPr lang="en-US" sz="2212" spc="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extra query to load the applicant details</a:t>
            </a:r>
          </a:p>
          <a:p>
            <a:pPr algn="l" marL="477663" indent="-238831" lvl="1">
              <a:lnSpc>
                <a:spcPts val="3097"/>
              </a:lnSpc>
              <a:buFont typeface="Arial"/>
              <a:buChar char="•"/>
            </a:pPr>
            <a:r>
              <a:rPr lang="en-US" sz="2212" spc="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extra query to load the barangay information</a:t>
            </a:r>
          </a:p>
          <a:p>
            <a:pPr algn="l">
              <a:lnSpc>
                <a:spcPts val="3097"/>
              </a:lnSpc>
            </a:pPr>
          </a:p>
          <a:p>
            <a:pPr algn="l">
              <a:lnSpc>
                <a:spcPts val="3097"/>
              </a:lnSpc>
            </a:pPr>
            <a:r>
              <a:rPr lang="en-US" sz="2212" spc="1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N ROW, THIS BECOMES </a:t>
            </a:r>
          </a:p>
          <a:p>
            <a:pPr algn="l" marL="477663" indent="-238831" lvl="1">
              <a:lnSpc>
                <a:spcPts val="3097"/>
              </a:lnSpc>
              <a:buFont typeface="Arial"/>
              <a:buChar char="•"/>
            </a:pPr>
            <a:r>
              <a:rPr lang="en-US" sz="2212" spc="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( main query ) + 2N extra - queries</a:t>
            </a:r>
          </a:p>
          <a:p>
            <a:pPr algn="l">
              <a:lnSpc>
                <a:spcPts val="3097"/>
              </a:lnSpc>
            </a:pPr>
          </a:p>
          <a:p>
            <a:pPr algn="l">
              <a:lnSpc>
                <a:spcPts val="2817"/>
              </a:lnSpc>
            </a:pPr>
            <a:r>
              <a:rPr lang="en-US" sz="2012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DEBUGBAR SHOW REPEATED SIMILAR QUERIES PER REQUEST :</a:t>
            </a:r>
          </a:p>
          <a:p>
            <a:pPr algn="l" marL="434484" indent="-217242" lvl="1">
              <a:lnSpc>
                <a:spcPts val="2817"/>
              </a:lnSpc>
              <a:buFont typeface="Arial"/>
              <a:buChar char="•"/>
            </a:pPr>
            <a:r>
              <a:rPr lang="en-US" sz="2012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* from tbl_applicants where id=?</a:t>
            </a:r>
          </a:p>
          <a:p>
            <a:pPr algn="l" marL="434484" indent="-217242" lvl="1">
              <a:lnSpc>
                <a:spcPts val="2817"/>
              </a:lnSpc>
              <a:buFont typeface="Arial"/>
              <a:buChar char="•"/>
            </a:pPr>
            <a:r>
              <a:rPr lang="en-US" sz="2012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* from tbl_barangay where id=?</a:t>
            </a:r>
          </a:p>
          <a:p>
            <a:pPr algn="l">
              <a:lnSpc>
                <a:spcPts val="2817"/>
              </a:lnSpc>
            </a:pPr>
          </a:p>
          <a:p>
            <a:pPr algn="l">
              <a:lnSpc>
                <a:spcPts val="2817"/>
              </a:lnSpc>
            </a:pPr>
          </a:p>
          <a:p>
            <a:pPr algn="l">
              <a:lnSpc>
                <a:spcPts val="2817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7384885">
            <a:off x="12216725" y="-5173309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4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84885">
            <a:off x="12216725" y="-5173309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11979" y="2483871"/>
            <a:ext cx="10536603" cy="6774429"/>
            <a:chOff x="0" y="0"/>
            <a:chExt cx="1632396" cy="10495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2396" cy="1049536"/>
            </a:xfrm>
            <a:custGeom>
              <a:avLst/>
              <a:gdLst/>
              <a:ahLst/>
              <a:cxnLst/>
              <a:rect r="r" b="b" t="t" l="l"/>
              <a:pathLst>
                <a:path h="1049536" w="1632396">
                  <a:moveTo>
                    <a:pt x="23512" y="0"/>
                  </a:moveTo>
                  <a:lnTo>
                    <a:pt x="1608883" y="0"/>
                  </a:lnTo>
                  <a:cubicBezTo>
                    <a:pt x="1615119" y="0"/>
                    <a:pt x="1621099" y="2477"/>
                    <a:pt x="1625509" y="6887"/>
                  </a:cubicBezTo>
                  <a:cubicBezTo>
                    <a:pt x="1629918" y="11296"/>
                    <a:pt x="1632396" y="17277"/>
                    <a:pt x="1632396" y="23512"/>
                  </a:cubicBezTo>
                  <a:lnTo>
                    <a:pt x="1632396" y="1026024"/>
                  </a:lnTo>
                  <a:cubicBezTo>
                    <a:pt x="1632396" y="1039009"/>
                    <a:pt x="1621869" y="1049536"/>
                    <a:pt x="1608883" y="1049536"/>
                  </a:cubicBezTo>
                  <a:lnTo>
                    <a:pt x="23512" y="1049536"/>
                  </a:lnTo>
                  <a:cubicBezTo>
                    <a:pt x="10527" y="1049536"/>
                    <a:pt x="0" y="1039009"/>
                    <a:pt x="0" y="1026024"/>
                  </a:cubicBezTo>
                  <a:lnTo>
                    <a:pt x="0" y="23512"/>
                  </a:lnTo>
                  <a:cubicBezTo>
                    <a:pt x="0" y="10527"/>
                    <a:pt x="10527" y="0"/>
                    <a:pt x="2351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794" r="0" b="-114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453758" y="6172200"/>
            <a:ext cx="3460016" cy="4114800"/>
          </a:xfrm>
          <a:custGeom>
            <a:avLst/>
            <a:gdLst/>
            <a:ahLst/>
            <a:cxnLst/>
            <a:rect r="r" b="b" t="t" l="l"/>
            <a:pathLst>
              <a:path h="4114800" w="3460016">
                <a:moveTo>
                  <a:pt x="0" y="0"/>
                </a:moveTo>
                <a:lnTo>
                  <a:pt x="3460017" y="0"/>
                </a:lnTo>
                <a:lnTo>
                  <a:pt x="34600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2568" y="1085850"/>
            <a:ext cx="14650415" cy="70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b="true" sz="504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Problem 2: The N+1 Killer (Eager Loading Issue)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73501" y="2607234"/>
            <a:ext cx="5660989" cy="706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212" spc="1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DIAGNOSIS : </a:t>
            </a:r>
          </a:p>
          <a:p>
            <a:pPr algn="l" marL="477663" indent="-238831" lvl="1">
              <a:lnSpc>
                <a:spcPts val="3097"/>
              </a:lnSpc>
              <a:buFont typeface="Arial"/>
              <a:buChar char="•"/>
            </a:pPr>
            <a:r>
              <a:rPr lang="en-US" sz="2212" spc="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query to load the main applicant record</a:t>
            </a:r>
          </a:p>
          <a:p>
            <a:pPr algn="l" marL="477663" indent="-238831" lvl="1">
              <a:lnSpc>
                <a:spcPts val="3097"/>
              </a:lnSpc>
              <a:buFont typeface="Arial"/>
              <a:buChar char="•"/>
            </a:pPr>
            <a:r>
              <a:rPr lang="en-US" sz="2212" spc="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extra query to load barangay details</a:t>
            </a:r>
          </a:p>
          <a:p>
            <a:pPr algn="l">
              <a:lnSpc>
                <a:spcPts val="3097"/>
              </a:lnSpc>
            </a:pPr>
          </a:p>
          <a:p>
            <a:pPr algn="l">
              <a:lnSpc>
                <a:spcPts val="3097"/>
              </a:lnSpc>
            </a:pPr>
            <a:r>
              <a:rPr lang="en-US" sz="2212" spc="1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N ROW, THIS BECOMES </a:t>
            </a:r>
          </a:p>
          <a:p>
            <a:pPr algn="l" marL="477663" indent="-238831" lvl="1">
              <a:lnSpc>
                <a:spcPts val="3097"/>
              </a:lnSpc>
              <a:buFont typeface="Arial"/>
              <a:buChar char="•"/>
            </a:pPr>
            <a:r>
              <a:rPr lang="en-US" sz="2212" spc="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( main query ) + N extra - queries</a:t>
            </a:r>
          </a:p>
          <a:p>
            <a:pPr algn="l">
              <a:lnSpc>
                <a:spcPts val="3097"/>
              </a:lnSpc>
            </a:pPr>
          </a:p>
          <a:p>
            <a:pPr algn="l">
              <a:lnSpc>
                <a:spcPts val="2817"/>
              </a:lnSpc>
            </a:pPr>
            <a:r>
              <a:rPr lang="en-US" sz="2012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DEBUGBAR SHOW REPEATED SIMILAR QUERIES PER REQUEST :</a:t>
            </a:r>
          </a:p>
          <a:p>
            <a:pPr algn="l" marL="434484" indent="-217242" lvl="1">
              <a:lnSpc>
                <a:spcPts val="2817"/>
              </a:lnSpc>
              <a:buFont typeface="Arial"/>
              <a:buChar char="•"/>
            </a:pPr>
            <a:r>
              <a:rPr lang="en-US" sz="2012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* from tbl_applicants where id=?</a:t>
            </a:r>
          </a:p>
          <a:p>
            <a:pPr algn="l" marL="434484" indent="-217242" lvl="1">
              <a:lnSpc>
                <a:spcPts val="2817"/>
              </a:lnSpc>
              <a:buFont typeface="Arial"/>
              <a:buChar char="•"/>
            </a:pPr>
            <a:r>
              <a:rPr lang="en-US" sz="2012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* from tbl_barangay where id=?</a:t>
            </a:r>
          </a:p>
          <a:p>
            <a:pPr algn="l">
              <a:lnSpc>
                <a:spcPts val="2817"/>
              </a:lnSpc>
            </a:pPr>
          </a:p>
          <a:p>
            <a:pPr algn="l">
              <a:lnSpc>
                <a:spcPts val="2817"/>
              </a:lnSpc>
            </a:pPr>
          </a:p>
          <a:p>
            <a:pPr algn="l">
              <a:lnSpc>
                <a:spcPts val="28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84885">
            <a:off x="6609576" y="-6287524"/>
            <a:ext cx="18434490" cy="18520482"/>
          </a:xfrm>
          <a:custGeom>
            <a:avLst/>
            <a:gdLst/>
            <a:ahLst/>
            <a:cxnLst/>
            <a:rect r="r" b="b" t="t" l="l"/>
            <a:pathLst>
              <a:path h="18520482" w="18434490">
                <a:moveTo>
                  <a:pt x="0" y="0"/>
                </a:moveTo>
                <a:lnTo>
                  <a:pt x="18434491" y="0"/>
                </a:lnTo>
                <a:lnTo>
                  <a:pt x="18434491" y="18520482"/>
                </a:lnTo>
                <a:lnTo>
                  <a:pt x="0" y="1852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-11447" t="0" r="-1144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76748" y="1825666"/>
            <a:ext cx="6475782" cy="4163555"/>
            <a:chOff x="0" y="0"/>
            <a:chExt cx="1632396" cy="10495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2396" cy="1049536"/>
            </a:xfrm>
            <a:custGeom>
              <a:avLst/>
              <a:gdLst/>
              <a:ahLst/>
              <a:cxnLst/>
              <a:rect r="r" b="b" t="t" l="l"/>
              <a:pathLst>
                <a:path h="1049536" w="1632396">
                  <a:moveTo>
                    <a:pt x="38257" y="0"/>
                  </a:moveTo>
                  <a:lnTo>
                    <a:pt x="1594139" y="0"/>
                  </a:lnTo>
                  <a:cubicBezTo>
                    <a:pt x="1615267" y="0"/>
                    <a:pt x="1632396" y="17128"/>
                    <a:pt x="1632396" y="38257"/>
                  </a:cubicBezTo>
                  <a:lnTo>
                    <a:pt x="1632396" y="1011280"/>
                  </a:lnTo>
                  <a:cubicBezTo>
                    <a:pt x="1632396" y="1032408"/>
                    <a:pt x="1615267" y="1049536"/>
                    <a:pt x="1594139" y="1049536"/>
                  </a:cubicBezTo>
                  <a:lnTo>
                    <a:pt x="38257" y="1049536"/>
                  </a:lnTo>
                  <a:cubicBezTo>
                    <a:pt x="17128" y="1049536"/>
                    <a:pt x="0" y="1032408"/>
                    <a:pt x="0" y="1011280"/>
                  </a:cubicBezTo>
                  <a:lnTo>
                    <a:pt x="0" y="38257"/>
                  </a:lnTo>
                  <a:cubicBezTo>
                    <a:pt x="0" y="17128"/>
                    <a:pt x="17128" y="0"/>
                    <a:pt x="38257" y="0"/>
                  </a:cubicBezTo>
                  <a:close/>
                </a:path>
              </a:pathLst>
            </a:custGeom>
            <a:blipFill>
              <a:blip r:embed="rId5"/>
              <a:stretch>
                <a:fillRect l="-16973" t="0" r="-1697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216768" y="5791605"/>
            <a:ext cx="6475782" cy="4163555"/>
            <a:chOff x="0" y="0"/>
            <a:chExt cx="1632396" cy="10495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2396" cy="1049536"/>
            </a:xfrm>
            <a:custGeom>
              <a:avLst/>
              <a:gdLst/>
              <a:ahLst/>
              <a:cxnLst/>
              <a:rect r="r" b="b" t="t" l="l"/>
              <a:pathLst>
                <a:path h="1049536" w="1632396">
                  <a:moveTo>
                    <a:pt x="38257" y="0"/>
                  </a:moveTo>
                  <a:lnTo>
                    <a:pt x="1594139" y="0"/>
                  </a:lnTo>
                  <a:cubicBezTo>
                    <a:pt x="1615267" y="0"/>
                    <a:pt x="1632396" y="17128"/>
                    <a:pt x="1632396" y="38257"/>
                  </a:cubicBezTo>
                  <a:lnTo>
                    <a:pt x="1632396" y="1011280"/>
                  </a:lnTo>
                  <a:cubicBezTo>
                    <a:pt x="1632396" y="1032408"/>
                    <a:pt x="1615267" y="1049536"/>
                    <a:pt x="1594139" y="1049536"/>
                  </a:cubicBezTo>
                  <a:lnTo>
                    <a:pt x="38257" y="1049536"/>
                  </a:lnTo>
                  <a:cubicBezTo>
                    <a:pt x="17128" y="1049536"/>
                    <a:pt x="0" y="1032408"/>
                    <a:pt x="0" y="1011280"/>
                  </a:cubicBezTo>
                  <a:lnTo>
                    <a:pt x="0" y="38257"/>
                  </a:lnTo>
                  <a:cubicBezTo>
                    <a:pt x="0" y="17128"/>
                    <a:pt x="17128" y="0"/>
                    <a:pt x="38257" y="0"/>
                  </a:cubicBezTo>
                  <a:close/>
                </a:path>
              </a:pathLst>
            </a:custGeom>
            <a:blipFill>
              <a:blip r:embed="rId6"/>
              <a:stretch>
                <a:fillRect l="-16973" t="0" r="-1697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631928" y="2947252"/>
            <a:ext cx="2389786" cy="3041970"/>
          </a:xfrm>
          <a:custGeom>
            <a:avLst/>
            <a:gdLst/>
            <a:ahLst/>
            <a:cxnLst/>
            <a:rect r="r" b="b" t="t" l="l"/>
            <a:pathLst>
              <a:path h="3041970" w="2389786">
                <a:moveTo>
                  <a:pt x="0" y="0"/>
                </a:moveTo>
                <a:lnTo>
                  <a:pt x="2389787" y="0"/>
                </a:lnTo>
                <a:lnTo>
                  <a:pt x="2389787" y="3041970"/>
                </a:lnTo>
                <a:lnTo>
                  <a:pt x="0" y="30419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0445" y="702904"/>
            <a:ext cx="14650415" cy="70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b="true" sz="504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Problem 2: The N+1 Killer (Eager Loading Issue)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5259" y="2027642"/>
            <a:ext cx="5940152" cy="860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321" spc="10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DIAGNOSIS : </a:t>
            </a:r>
          </a:p>
          <a:p>
            <a:pPr algn="l" marL="501218" indent="-250609" lvl="1">
              <a:lnSpc>
                <a:spcPts val="3250"/>
              </a:lnSpc>
              <a:buFont typeface="Arial"/>
              <a:buChar char="•"/>
            </a:pPr>
            <a:r>
              <a:rPr lang="en-US" sz="2321" spc="1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query to load the main personnel record</a:t>
            </a:r>
          </a:p>
          <a:p>
            <a:pPr algn="l" marL="501218" indent="-250609" lvl="1">
              <a:lnSpc>
                <a:spcPts val="3250"/>
              </a:lnSpc>
              <a:buFont typeface="Arial"/>
              <a:buChar char="•"/>
            </a:pPr>
            <a:r>
              <a:rPr lang="en-US" sz="2321" spc="1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extra query to get the application record</a:t>
            </a:r>
          </a:p>
          <a:p>
            <a:pPr algn="l" marL="501218" indent="-250609" lvl="1">
              <a:lnSpc>
                <a:spcPts val="3250"/>
              </a:lnSpc>
              <a:buFont typeface="Arial"/>
              <a:buChar char="•"/>
            </a:pPr>
            <a:r>
              <a:rPr lang="en-US" sz="2321" spc="1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extra query to get the applicant information</a:t>
            </a:r>
          </a:p>
          <a:p>
            <a:pPr algn="l">
              <a:lnSpc>
                <a:spcPts val="3250"/>
              </a:lnSpc>
            </a:pPr>
          </a:p>
          <a:p>
            <a:pPr algn="l">
              <a:lnSpc>
                <a:spcPts val="3250"/>
              </a:lnSpc>
            </a:pPr>
            <a:r>
              <a:rPr lang="en-US" sz="2321" spc="10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N ROW, THIS BECOMES </a:t>
            </a:r>
          </a:p>
          <a:p>
            <a:pPr algn="l" marL="501218" indent="-250609" lvl="1">
              <a:lnSpc>
                <a:spcPts val="3250"/>
              </a:lnSpc>
              <a:buFont typeface="Arial"/>
              <a:buChar char="•"/>
            </a:pPr>
            <a:r>
              <a:rPr lang="en-US" sz="2321" spc="1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( main query ) + 2N extra - queries</a:t>
            </a:r>
          </a:p>
          <a:p>
            <a:pPr algn="l">
              <a:lnSpc>
                <a:spcPts val="3250"/>
              </a:lnSpc>
            </a:pPr>
          </a:p>
          <a:p>
            <a:pPr algn="l">
              <a:lnSpc>
                <a:spcPts val="2956"/>
              </a:lnSpc>
            </a:pPr>
            <a:r>
              <a:rPr lang="en-US" sz="2111" spc="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DEBUGBAR SHOW REPEATED SIMILAR QUERIES PER REQUEST :</a:t>
            </a:r>
          </a:p>
          <a:p>
            <a:pPr algn="l" marL="455910" indent="-227955" lvl="1">
              <a:lnSpc>
                <a:spcPts val="2956"/>
              </a:lnSpc>
              <a:buFont typeface="Arial"/>
              <a:buChar char="•"/>
            </a:pPr>
            <a:r>
              <a:rPr lang="en-US" sz="2111" spc="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* from tbl_application where id=?</a:t>
            </a:r>
          </a:p>
          <a:p>
            <a:pPr algn="l" marL="455910" indent="-227955" lvl="1">
              <a:lnSpc>
                <a:spcPts val="2956"/>
              </a:lnSpc>
              <a:buFont typeface="Arial"/>
              <a:buChar char="•"/>
            </a:pPr>
            <a:r>
              <a:rPr lang="en-US" sz="2111" spc="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* from tbl_applicant where id=?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92548" y="2094781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7813" y="2681042"/>
            <a:ext cx="14875169" cy="4369898"/>
            <a:chOff x="0" y="0"/>
            <a:chExt cx="8606105" cy="25282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06105" cy="2528227"/>
            </a:xfrm>
            <a:custGeom>
              <a:avLst/>
              <a:gdLst/>
              <a:ahLst/>
              <a:cxnLst/>
              <a:rect r="r" b="b" t="t" l="l"/>
              <a:pathLst>
                <a:path h="2528227" w="8606105">
                  <a:moveTo>
                    <a:pt x="16134" y="0"/>
                  </a:moveTo>
                  <a:lnTo>
                    <a:pt x="8589971" y="0"/>
                  </a:lnTo>
                  <a:cubicBezTo>
                    <a:pt x="8594250" y="0"/>
                    <a:pt x="8598353" y="1700"/>
                    <a:pt x="8601380" y="4726"/>
                  </a:cubicBezTo>
                  <a:cubicBezTo>
                    <a:pt x="8604405" y="7751"/>
                    <a:pt x="8606105" y="11855"/>
                    <a:pt x="8606105" y="16134"/>
                  </a:cubicBezTo>
                  <a:lnTo>
                    <a:pt x="8606105" y="2512093"/>
                  </a:lnTo>
                  <a:cubicBezTo>
                    <a:pt x="8606105" y="2516372"/>
                    <a:pt x="8604405" y="2520476"/>
                    <a:pt x="8601380" y="2523501"/>
                  </a:cubicBezTo>
                  <a:cubicBezTo>
                    <a:pt x="8598353" y="2526527"/>
                    <a:pt x="8594250" y="2528227"/>
                    <a:pt x="8589971" y="2528227"/>
                  </a:cubicBezTo>
                  <a:lnTo>
                    <a:pt x="16134" y="2528227"/>
                  </a:lnTo>
                  <a:cubicBezTo>
                    <a:pt x="11855" y="2528227"/>
                    <a:pt x="7751" y="2526527"/>
                    <a:pt x="4726" y="2523501"/>
                  </a:cubicBezTo>
                  <a:cubicBezTo>
                    <a:pt x="1700" y="2520476"/>
                    <a:pt x="0" y="2516372"/>
                    <a:pt x="0" y="2512093"/>
                  </a:cubicBezTo>
                  <a:lnTo>
                    <a:pt x="0" y="16134"/>
                  </a:lnTo>
                  <a:cubicBezTo>
                    <a:pt x="0" y="11855"/>
                    <a:pt x="1700" y="7751"/>
                    <a:pt x="4726" y="4726"/>
                  </a:cubicBezTo>
                  <a:cubicBezTo>
                    <a:pt x="7751" y="1700"/>
                    <a:pt x="11855" y="0"/>
                    <a:pt x="1613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41" r="0" b="-445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7384885">
            <a:off x="12216725" y="-5173309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2568" y="709764"/>
            <a:ext cx="14650415" cy="138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b="true" sz="504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Problem 2: The N+1 Killer ON SCHOLARSHIP APPROVAL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7813" y="7580051"/>
            <a:ext cx="13474635" cy="207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7"/>
              </a:lnSpc>
            </a:pPr>
            <a:r>
              <a:rPr lang="en-US" sz="2969" spc="13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 AFTER EAGER LOADING :</a:t>
            </a:r>
          </a:p>
          <a:p>
            <a:pPr algn="l" marL="641215" indent="-320607" lvl="1">
              <a:lnSpc>
                <a:spcPts val="4157"/>
              </a:lnSpc>
              <a:buFont typeface="Arial"/>
              <a:buChar char="•"/>
            </a:pPr>
            <a:r>
              <a:rPr lang="en-US" sz="2969" spc="1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applicant list</a:t>
            </a:r>
          </a:p>
          <a:p>
            <a:pPr algn="l" marL="641215" indent="-320607" lvl="1">
              <a:lnSpc>
                <a:spcPts val="4157"/>
              </a:lnSpc>
              <a:buFont typeface="Arial"/>
              <a:buChar char="•"/>
            </a:pPr>
            <a:r>
              <a:rPr lang="en-US" sz="2969" spc="1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schools with ID IN (...)</a:t>
            </a:r>
          </a:p>
          <a:p>
            <a:pPr algn="l" marL="641215" indent="-320607" lvl="1">
              <a:lnSpc>
                <a:spcPts val="4157"/>
              </a:lnSpc>
              <a:spcBef>
                <a:spcPct val="0"/>
              </a:spcBef>
              <a:buFont typeface="Arial"/>
              <a:buChar char="•"/>
            </a:pPr>
            <a:r>
              <a:rPr lang="en-US" sz="2969" spc="1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barangays with ID IN (...)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40" y="2955052"/>
            <a:ext cx="10536603" cy="6132871"/>
            <a:chOff x="0" y="0"/>
            <a:chExt cx="1632396" cy="950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2396" cy="950142"/>
            </a:xfrm>
            <a:custGeom>
              <a:avLst/>
              <a:gdLst/>
              <a:ahLst/>
              <a:cxnLst/>
              <a:rect r="r" b="b" t="t" l="l"/>
              <a:pathLst>
                <a:path h="950142" w="1632396">
                  <a:moveTo>
                    <a:pt x="56577" y="0"/>
                  </a:moveTo>
                  <a:lnTo>
                    <a:pt x="1575819" y="0"/>
                  </a:lnTo>
                  <a:cubicBezTo>
                    <a:pt x="1607065" y="0"/>
                    <a:pt x="1632396" y="25330"/>
                    <a:pt x="1632396" y="56577"/>
                  </a:cubicBezTo>
                  <a:lnTo>
                    <a:pt x="1632396" y="893565"/>
                  </a:lnTo>
                  <a:cubicBezTo>
                    <a:pt x="1632396" y="924812"/>
                    <a:pt x="1607065" y="950142"/>
                    <a:pt x="1575819" y="950142"/>
                  </a:cubicBezTo>
                  <a:lnTo>
                    <a:pt x="56577" y="950142"/>
                  </a:lnTo>
                  <a:cubicBezTo>
                    <a:pt x="25330" y="950142"/>
                    <a:pt x="0" y="924812"/>
                    <a:pt x="0" y="893565"/>
                  </a:cubicBezTo>
                  <a:lnTo>
                    <a:pt x="0" y="56577"/>
                  </a:lnTo>
                  <a:cubicBezTo>
                    <a:pt x="0" y="25330"/>
                    <a:pt x="25330" y="0"/>
                    <a:pt x="5657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08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449444" y="2507231"/>
            <a:ext cx="6659428" cy="730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6"/>
              </a:lnSpc>
            </a:pPr>
            <a:r>
              <a:rPr lang="en-US" sz="2590" spc="11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LOCATION :</a:t>
            </a:r>
          </a:p>
          <a:p>
            <a:pPr algn="l" marL="559246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 applicant list (tbl_applicant)</a:t>
            </a:r>
          </a:p>
          <a:p>
            <a:pPr algn="l">
              <a:lnSpc>
                <a:spcPts val="3626"/>
              </a:lnSpc>
            </a:pPr>
          </a:p>
          <a:p>
            <a:pPr algn="l">
              <a:lnSpc>
                <a:spcPts val="3626"/>
              </a:lnSpc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 THOUGH DATA LOADS SUCCESSFULLY, THE QUESRY DESIGN HAD INEFFICIENCIES</a:t>
            </a:r>
          </a:p>
          <a:p>
            <a:pPr algn="l" marL="559246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select * ( loads all columns )</a:t>
            </a:r>
          </a:p>
          <a:p>
            <a:pPr algn="l" marL="559246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retrieved 2000 rows at one using LIMIT 2000 ( deep paging ).</a:t>
            </a:r>
          </a:p>
          <a:p>
            <a:pPr algn="l">
              <a:lnSpc>
                <a:spcPts val="3626"/>
              </a:lnSpc>
            </a:pPr>
          </a:p>
          <a:p>
            <a:pPr algn="l">
              <a:lnSpc>
                <a:spcPts val="3626"/>
              </a:lnSpc>
            </a:pPr>
            <a:r>
              <a:rPr lang="en-US" sz="2590" spc="11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 :</a:t>
            </a:r>
          </a:p>
          <a:p>
            <a:pPr algn="l" marL="559246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make the query faster and show only the important information.</a:t>
            </a:r>
          </a:p>
          <a:p>
            <a:pPr algn="l">
              <a:lnSpc>
                <a:spcPts val="3626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7384885">
            <a:off x="12216725" y="-5173309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393100">
            <a:off x="15311025" y="-55456"/>
            <a:ext cx="3896551" cy="4114800"/>
          </a:xfrm>
          <a:custGeom>
            <a:avLst/>
            <a:gdLst/>
            <a:ahLst/>
            <a:cxnLst/>
            <a:rect r="r" b="b" t="t" l="l"/>
            <a:pathLst>
              <a:path h="4114800" w="3896551">
                <a:moveTo>
                  <a:pt x="0" y="0"/>
                </a:moveTo>
                <a:lnTo>
                  <a:pt x="3896550" y="0"/>
                </a:lnTo>
                <a:lnTo>
                  <a:pt x="3896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71721" y="1085850"/>
            <a:ext cx="14650415" cy="70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b="true" sz="504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Problem 3: The Design or Turning Flaw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81899" y="2623211"/>
            <a:ext cx="9474714" cy="6132871"/>
            <a:chOff x="0" y="0"/>
            <a:chExt cx="1467881" cy="950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7881" cy="950142"/>
            </a:xfrm>
            <a:custGeom>
              <a:avLst/>
              <a:gdLst/>
              <a:ahLst/>
              <a:cxnLst/>
              <a:rect r="r" b="b" t="t" l="l"/>
              <a:pathLst>
                <a:path h="950142" w="1467881">
                  <a:moveTo>
                    <a:pt x="62918" y="0"/>
                  </a:moveTo>
                  <a:lnTo>
                    <a:pt x="1404963" y="0"/>
                  </a:lnTo>
                  <a:cubicBezTo>
                    <a:pt x="1421650" y="0"/>
                    <a:pt x="1437654" y="6629"/>
                    <a:pt x="1449453" y="18428"/>
                  </a:cubicBezTo>
                  <a:cubicBezTo>
                    <a:pt x="1461252" y="30228"/>
                    <a:pt x="1467881" y="46231"/>
                    <a:pt x="1467881" y="62918"/>
                  </a:cubicBezTo>
                  <a:lnTo>
                    <a:pt x="1467881" y="887224"/>
                  </a:lnTo>
                  <a:cubicBezTo>
                    <a:pt x="1467881" y="921973"/>
                    <a:pt x="1439712" y="950142"/>
                    <a:pt x="1404963" y="950142"/>
                  </a:cubicBezTo>
                  <a:lnTo>
                    <a:pt x="62918" y="950142"/>
                  </a:lnTo>
                  <a:cubicBezTo>
                    <a:pt x="46231" y="950142"/>
                    <a:pt x="30228" y="943513"/>
                    <a:pt x="18428" y="931714"/>
                  </a:cubicBezTo>
                  <a:cubicBezTo>
                    <a:pt x="6629" y="919915"/>
                    <a:pt x="0" y="903911"/>
                    <a:pt x="0" y="887224"/>
                  </a:cubicBezTo>
                  <a:lnTo>
                    <a:pt x="0" y="62918"/>
                  </a:lnTo>
                  <a:cubicBezTo>
                    <a:pt x="0" y="28169"/>
                    <a:pt x="28169" y="0"/>
                    <a:pt x="62918" y="0"/>
                  </a:cubicBezTo>
                  <a:close/>
                </a:path>
              </a:pathLst>
            </a:custGeom>
            <a:blipFill>
              <a:blip r:embed="rId4"/>
              <a:stretch>
                <a:fillRect l="-3035" t="0" r="-684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7384885">
            <a:off x="12216725" y="-5173309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64712" y="7488516"/>
            <a:ext cx="3683366" cy="4114800"/>
          </a:xfrm>
          <a:custGeom>
            <a:avLst/>
            <a:gdLst/>
            <a:ahLst/>
            <a:cxnLst/>
            <a:rect r="r" b="b" t="t" l="l"/>
            <a:pathLst>
              <a:path h="4114800" w="3683366">
                <a:moveTo>
                  <a:pt x="0" y="0"/>
                </a:moveTo>
                <a:lnTo>
                  <a:pt x="3683366" y="0"/>
                </a:lnTo>
                <a:lnTo>
                  <a:pt x="36833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1979" y="3157491"/>
            <a:ext cx="6659428" cy="501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6"/>
              </a:lnSpc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OLD CODE</a:t>
            </a:r>
          </a:p>
          <a:p>
            <a:pPr algn="l">
              <a:lnSpc>
                <a:spcPts val="3626"/>
              </a:lnSpc>
            </a:pPr>
          </a:p>
          <a:p>
            <a:pPr algn="l" marL="559246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* gets all columns, even those not shown in the UI.</a:t>
            </a:r>
          </a:p>
          <a:p>
            <a:pPr algn="l" marL="559246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$request-&gt;all() saves all inputs without checking.</a:t>
            </a:r>
          </a:p>
          <a:p>
            <a:pPr algn="l" marL="559246" indent="-279623" lvl="1">
              <a:lnSpc>
                <a:spcPts val="3626"/>
              </a:lnSpc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Pagination loads 15 full records instead of needed fields only.</a:t>
            </a:r>
          </a:p>
          <a:p>
            <a:pPr algn="l" marL="559246" indent="-279623" lvl="1">
              <a:lnSpc>
                <a:spcPts val="3626"/>
              </a:lnSpc>
              <a:spcBef>
                <a:spcPct val="0"/>
              </a:spcBef>
              <a:buFont typeface="Arial"/>
              <a:buChar char="•"/>
            </a:pPr>
            <a:r>
              <a:rPr lang="en-US" sz="2590" spc="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Too much data makes the system slower.</a:t>
            </a:r>
          </a:p>
          <a:p>
            <a:pPr algn="l">
              <a:lnSpc>
                <a:spcPts val="362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45348" y="1085850"/>
            <a:ext cx="14650415" cy="70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b="true" sz="504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Problem 3: The Design or Turning Flaw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DAG3zz_PYTQ</dc:identifier>
  <dcterms:modified xsi:type="dcterms:W3CDTF">2011-08-01T06:04:30Z</dcterms:modified>
  <cp:revision>1</cp:revision>
  <dc:title>LYDO</dc:title>
</cp:coreProperties>
</file>